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11"/>
  </p:notesMasterIdLst>
  <p:sldIdLst>
    <p:sldId id="299" r:id="rId2"/>
    <p:sldId id="294" r:id="rId3"/>
    <p:sldId id="301" r:id="rId4"/>
    <p:sldId id="270" r:id="rId5"/>
    <p:sldId id="273" r:id="rId6"/>
    <p:sldId id="274" r:id="rId7"/>
    <p:sldId id="259" r:id="rId8"/>
    <p:sldId id="272" r:id="rId9"/>
    <p:sldId id="31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8000"/>
    <a:srgbClr val="00FF00"/>
    <a:srgbClr val="FF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830" y="-38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2B6FE-7855-4196-A75F-35D768CDE794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66DED-74BA-4403-9D1F-438299EAAA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431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РЕШЕНИЕ ТРЕУГОЛЬНИКОВ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527E9-4732-44E2-8CDE-0AFD81BDF5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772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04644EC-7EA3-41AE-B08C-E862096589FD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C399F8D-16A1-411D-82C5-A252DCF11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33536" y="452264"/>
            <a:ext cx="9160768" cy="744488"/>
          </a:xfrm>
          <a:noFill/>
        </p:spPr>
        <p:txBody>
          <a:bodyPr>
            <a:normAutofit/>
          </a:bodyPr>
          <a:lstStyle/>
          <a:p>
            <a:endParaRPr lang="ru-RU" sz="3600" b="1" dirty="0">
              <a:ln w="19050">
                <a:solidFill>
                  <a:srgbClr val="008000"/>
                </a:solidFill>
              </a:ln>
              <a:solidFill>
                <a:srgbClr val="00B05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6768" y="1083508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000" b="1" dirty="0" smtClean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Решение </a:t>
            </a:r>
            <a:r>
              <a:rPr lang="ru-RU" sz="6000" b="1" dirty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треугольников. Измерительные</a:t>
            </a:r>
            <a:br>
              <a:rPr lang="ru-RU" sz="6000" b="1" dirty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000" b="1" dirty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работы</a:t>
            </a:r>
            <a:br>
              <a:rPr lang="ru-RU" sz="6000" b="1" dirty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000" b="1" dirty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на местности.</a:t>
            </a:r>
          </a:p>
        </p:txBody>
      </p:sp>
    </p:spTree>
    <p:extLst>
      <p:ext uri="{BB962C8B-B14F-4D97-AF65-F5344CB8AC3E}">
        <p14:creationId xmlns="" xmlns:p14="http://schemas.microsoft.com/office/powerpoint/2010/main" val="160990316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980728"/>
            <a:ext cx="8892480" cy="4392488"/>
          </a:xfrm>
        </p:spPr>
        <p:txBody>
          <a:bodyPr>
            <a:noAutofit/>
          </a:bodyPr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треугольнике против угла в 150</a:t>
            </a:r>
            <a:r>
              <a:rPr lang="en-US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лежит большая сторона.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равностороннем треугольнике внутренние углы равны </a:t>
            </a:r>
            <a:r>
              <a:rPr lang="en-US" altLang="ru-RU" sz="2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собой и каждый равен 60</a:t>
            </a:r>
            <a:r>
              <a:rPr lang="en-US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треугольник со сторонами 2 см, 7 см, 3 см.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Прямоугольный равнобедренный треугольник имеет равные катеты.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Косинус прямого угла равен 1.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острый угол прямоугольного треугольника равен 60</a:t>
            </a:r>
            <a:r>
              <a:rPr lang="en-US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прилежащий к нему катет равен половине гипотенузы.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треугольник с двумя тупыми углами.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прямоугольном треугольнике сумма острых углов равна 90</a:t>
            </a:r>
            <a:r>
              <a:rPr lang="en-US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Зная все углы треугольника, можно решить треугольник.</a:t>
            </a:r>
            <a:endParaRPr lang="en-US" altLang="ru-RU" sz="22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8" name="Нижний колонтитул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mtClean="0"/>
              <a:t>РЕШЕНИЕ ТРЕУГОЛЬНИКОВ</a:t>
            </a:r>
          </a:p>
        </p:txBody>
      </p:sp>
      <p:sp>
        <p:nvSpPr>
          <p:cNvPr id="14339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76E5235-9344-4FD4-841B-7407F912CA6A}" type="slidenum">
              <a:rPr lang="ru-RU" altLang="ru-RU" smtClean="0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 smtClean="0">
              <a:solidFill>
                <a:schemeClr val="bg1"/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11872" y="236240"/>
            <a:ext cx="9132128" cy="74448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ОПРЕДЕЛИТЕ </a:t>
            </a:r>
            <a:r>
              <a:rPr lang="ru-RU" sz="3600" b="1" dirty="0" smtClean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 истинность  утверждений:</a:t>
            </a:r>
            <a:endParaRPr lang="ru-RU" sz="3600" b="1" dirty="0">
              <a:ln w="19050">
                <a:solidFill>
                  <a:srgbClr val="008000"/>
                </a:solidFill>
              </a:ln>
              <a:solidFill>
                <a:srgbClr val="00B05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8129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1872" y="452264"/>
            <a:ext cx="9132128" cy="74448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 smtClean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НАЙДИТЕ  ОШИБКУ:</a:t>
            </a:r>
            <a:endParaRPr lang="ru-RU" sz="3600" b="1" dirty="0">
              <a:ln w="19050">
                <a:solidFill>
                  <a:srgbClr val="008000"/>
                </a:solidFill>
              </a:ln>
              <a:solidFill>
                <a:srgbClr val="00B050"/>
              </a:solidFill>
              <a:latin typeface="Georgia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46385558"/>
              </p:ext>
            </p:extLst>
          </p:nvPr>
        </p:nvGraphicFramePr>
        <p:xfrm>
          <a:off x="398463" y="1361777"/>
          <a:ext cx="4319587" cy="627063"/>
        </p:xfrm>
        <a:graphic>
          <a:graphicData uri="http://schemas.openxmlformats.org/presentationml/2006/ole">
            <p:oleObj spid="_x0000_s2110" name="Формула" r:id="rId3" imgW="1574640" imgH="2286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32150622"/>
              </p:ext>
            </p:extLst>
          </p:nvPr>
        </p:nvGraphicFramePr>
        <p:xfrm>
          <a:off x="4321943" y="2013024"/>
          <a:ext cx="4354513" cy="623888"/>
        </p:xfrm>
        <a:graphic>
          <a:graphicData uri="http://schemas.openxmlformats.org/presentationml/2006/ole">
            <p:oleObj spid="_x0000_s2111" name="Формула" r:id="rId4" imgW="1587240" imgH="22860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24246902"/>
              </p:ext>
            </p:extLst>
          </p:nvPr>
        </p:nvGraphicFramePr>
        <p:xfrm>
          <a:off x="398016" y="2585914"/>
          <a:ext cx="4318000" cy="627062"/>
        </p:xfrm>
        <a:graphic>
          <a:graphicData uri="http://schemas.openxmlformats.org/presentationml/2006/ole">
            <p:oleObj spid="_x0000_s2112" name="Формула" r:id="rId5" imgW="1574640" imgH="22860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61778937"/>
              </p:ext>
            </p:extLst>
          </p:nvPr>
        </p:nvGraphicFramePr>
        <p:xfrm>
          <a:off x="4423420" y="5085804"/>
          <a:ext cx="4037012" cy="1079500"/>
        </p:xfrm>
        <a:graphic>
          <a:graphicData uri="http://schemas.openxmlformats.org/presentationml/2006/ole">
            <p:oleObj spid="_x0000_s2113" name="Формула" r:id="rId6" imgW="1473120" imgH="39348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43471212"/>
              </p:ext>
            </p:extLst>
          </p:nvPr>
        </p:nvGraphicFramePr>
        <p:xfrm>
          <a:off x="5299224" y="3284984"/>
          <a:ext cx="2297112" cy="1077912"/>
        </p:xfrm>
        <a:graphic>
          <a:graphicData uri="http://schemas.openxmlformats.org/presentationml/2006/ole">
            <p:oleObj spid="_x0000_s2114" name="Формула" r:id="rId7" imgW="838080" imgH="39348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26367945"/>
              </p:ext>
            </p:extLst>
          </p:nvPr>
        </p:nvGraphicFramePr>
        <p:xfrm>
          <a:off x="1768673" y="4221708"/>
          <a:ext cx="2227263" cy="1079500"/>
        </p:xfrm>
        <a:graphic>
          <a:graphicData uri="http://schemas.openxmlformats.org/presentationml/2006/ole">
            <p:oleObj spid="_x0000_s2115" name="Формула" r:id="rId8" imgW="812520" imgH="3934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5844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0034" y="1874587"/>
            <a:ext cx="757242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3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Bookman Old Style" pitchFamily="18" charset="0"/>
              </a:rPr>
              <a:t>измерение высоты предмета</a:t>
            </a:r>
          </a:p>
          <a:p>
            <a:pPr marL="176213" lvl="0" indent="-176213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3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Bookman Old Style" pitchFamily="18" charset="0"/>
              </a:rPr>
              <a:t>измерение расстояния до недоступной точки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1872" y="236239"/>
            <a:ext cx="9132128" cy="16383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Измерительные работы  на местности. Основные задачи:</a:t>
            </a:r>
          </a:p>
        </p:txBody>
      </p:sp>
    </p:spTree>
  </p:cSld>
  <p:clrMapOvr>
    <a:masterClrMapping/>
  </p:clrMapOvr>
  <p:transition advClick="0" advTm="300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185990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Вершина дерева видна из точки из точки </a:t>
            </a:r>
            <a:r>
              <a:rPr lang="ru-RU" sz="3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 углом </a:t>
            </a:r>
            <a:r>
              <a:rPr lang="ru-RU" sz="3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приближении к дереву на расстояние </a:t>
            </a:r>
            <a:r>
              <a:rPr lang="ru-RU" sz="3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стала видна под углом </a:t>
            </a:r>
            <a:r>
              <a:rPr lang="ru-RU" sz="3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Определите высоту дерева.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013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1760" y="3230433"/>
            <a:ext cx="1540770" cy="2502823"/>
          </a:xfrm>
          <a:prstGeom prst="rect">
            <a:avLst/>
          </a:prstGeom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897490" y="2710303"/>
            <a:ext cx="5375520" cy="3743033"/>
            <a:chOff x="2818" y="1481"/>
            <a:chExt cx="4692" cy="3761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2820" y="1481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rPr>
                <a:t>A</a:t>
              </a: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5898" y="4409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rPr>
                <a:t>B</a:t>
              </a: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7150" y="4381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rPr>
                <a:t>C</a:t>
              </a: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endParaRP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2818" y="4418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rPr>
                <a:t>H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endParaRPr>
            </a:p>
          </p:txBody>
        </p:sp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3060" y="1979"/>
              <a:ext cx="4320" cy="3263"/>
              <a:chOff x="3060" y="1979"/>
              <a:chExt cx="4320" cy="3263"/>
            </a:xfrm>
          </p:grpSpPr>
          <p:sp>
            <p:nvSpPr>
              <p:cNvPr id="1032" name="Text Box 8"/>
              <p:cNvSpPr txBox="1">
                <a:spLocks noChangeArrowheads="1"/>
              </p:cNvSpPr>
              <p:nvPr/>
            </p:nvSpPr>
            <p:spPr bwMode="auto">
              <a:xfrm>
                <a:off x="5327" y="3940"/>
                <a:ext cx="36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400" b="1" i="0" u="none" strike="noStrike" cap="none" normalizeH="0" baseline="0" dirty="0" err="1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Calibri" pitchFamily="34" charset="0"/>
                    <a:cs typeface="Arial" pitchFamily="34" charset="0"/>
                  </a:rPr>
                  <a:t>α</a:t>
                </a:r>
                <a:endPara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Text Box 9"/>
              <p:cNvSpPr txBox="1">
                <a:spLocks noChangeArrowheads="1"/>
              </p:cNvSpPr>
              <p:nvPr/>
            </p:nvSpPr>
            <p:spPr bwMode="auto">
              <a:xfrm>
                <a:off x="6504" y="4012"/>
                <a:ext cx="36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400" b="1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Calibri" pitchFamily="34" charset="0"/>
                    <a:cs typeface="Arial" pitchFamily="34" charset="0"/>
                  </a:rPr>
                  <a:t>β</a:t>
                </a:r>
                <a:endPara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6762" y="4157"/>
                <a:ext cx="516" cy="3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40" y="360"/>
                  </a:cxn>
                  <a:cxn ang="0">
                    <a:pos x="0" y="360"/>
                  </a:cxn>
                </a:cxnLst>
                <a:rect l="0" t="0" r="r" b="b"/>
                <a:pathLst>
                  <a:path w="540" h="420">
                    <a:moveTo>
                      <a:pt x="0" y="0"/>
                    </a:moveTo>
                    <a:cubicBezTo>
                      <a:pt x="270" y="150"/>
                      <a:pt x="540" y="300"/>
                      <a:pt x="540" y="360"/>
                    </a:cubicBezTo>
                    <a:cubicBezTo>
                      <a:pt x="540" y="420"/>
                      <a:pt x="270" y="390"/>
                      <a:pt x="0" y="360"/>
                    </a:cubicBezTo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5618" y="4101"/>
                <a:ext cx="442" cy="4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40" y="360"/>
                  </a:cxn>
                  <a:cxn ang="0">
                    <a:pos x="0" y="360"/>
                  </a:cxn>
                </a:cxnLst>
                <a:rect l="0" t="0" r="r" b="b"/>
                <a:pathLst>
                  <a:path w="540" h="420">
                    <a:moveTo>
                      <a:pt x="0" y="0"/>
                    </a:moveTo>
                    <a:cubicBezTo>
                      <a:pt x="270" y="150"/>
                      <a:pt x="540" y="300"/>
                      <a:pt x="540" y="360"/>
                    </a:cubicBezTo>
                    <a:cubicBezTo>
                      <a:pt x="540" y="420"/>
                      <a:pt x="270" y="390"/>
                      <a:pt x="0" y="360"/>
                    </a:cubicBezTo>
                  </a:path>
                </a:pathLst>
              </a:custGeom>
              <a:solidFill>
                <a:srgbClr val="92D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1036" name="AutoShape 12"/>
              <p:cNvCxnSpPr>
                <a:cxnSpLocks noChangeShapeType="1"/>
              </p:cNvCxnSpPr>
              <p:nvPr/>
            </p:nvCxnSpPr>
            <p:spPr bwMode="auto">
              <a:xfrm>
                <a:off x="3060" y="1979"/>
                <a:ext cx="0" cy="2520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037" name="AutoShape 13"/>
              <p:cNvCxnSpPr>
                <a:cxnSpLocks noChangeShapeType="1"/>
              </p:cNvCxnSpPr>
              <p:nvPr/>
            </p:nvCxnSpPr>
            <p:spPr bwMode="auto">
              <a:xfrm>
                <a:off x="3060" y="4499"/>
                <a:ext cx="4320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8" name="AutoShape 14"/>
              <p:cNvCxnSpPr>
                <a:cxnSpLocks noChangeShapeType="1"/>
              </p:cNvCxnSpPr>
              <p:nvPr/>
            </p:nvCxnSpPr>
            <p:spPr bwMode="auto">
              <a:xfrm>
                <a:off x="3060" y="1979"/>
                <a:ext cx="4320" cy="252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9" name="AutoShape 15"/>
              <p:cNvCxnSpPr>
                <a:cxnSpLocks noChangeShapeType="1"/>
              </p:cNvCxnSpPr>
              <p:nvPr/>
            </p:nvCxnSpPr>
            <p:spPr bwMode="auto">
              <a:xfrm>
                <a:off x="3060" y="1979"/>
                <a:ext cx="3060" cy="252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26" name="Text Box 9"/>
              <p:cNvSpPr txBox="1">
                <a:spLocks noChangeArrowheads="1"/>
              </p:cNvSpPr>
              <p:nvPr/>
            </p:nvSpPr>
            <p:spPr bwMode="auto">
              <a:xfrm>
                <a:off x="6650" y="4522"/>
                <a:ext cx="36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700" b="1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Calibri" pitchFamily="34" charset="0"/>
                    <a:cs typeface="Arial" pitchFamily="34" charset="0"/>
                  </a:rPr>
                  <a:t>а</a:t>
                </a:r>
                <a:endParaRPr kumimoji="0" lang="ru-RU" sz="27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" name="Подзаголовок 2"/>
          <p:cNvSpPr txBox="1">
            <a:spLocks/>
          </p:cNvSpPr>
          <p:nvPr/>
        </p:nvSpPr>
        <p:spPr>
          <a:xfrm>
            <a:off x="11872" y="116632"/>
            <a:ext cx="9132128" cy="74448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 smtClean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Измерение высоты предмета:</a:t>
            </a:r>
            <a:endParaRPr lang="ru-RU" sz="3600" b="1" dirty="0">
              <a:ln w="19050">
                <a:solidFill>
                  <a:srgbClr val="008000"/>
                </a:solidFill>
              </a:ln>
              <a:solidFill>
                <a:srgbClr val="00B05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4544876" y="692696"/>
            <a:ext cx="4381619" cy="3018556"/>
            <a:chOff x="928662" y="1285860"/>
            <a:chExt cx="4381619" cy="3018556"/>
          </a:xfrm>
        </p:grpSpPr>
        <p:grpSp>
          <p:nvGrpSpPr>
            <p:cNvPr id="29" name="Group 2"/>
            <p:cNvGrpSpPr>
              <a:grpSpLocks/>
            </p:cNvGrpSpPr>
            <p:nvPr/>
          </p:nvGrpSpPr>
          <p:grpSpPr bwMode="auto">
            <a:xfrm>
              <a:off x="928662" y="1285860"/>
              <a:ext cx="4286280" cy="2922495"/>
              <a:chOff x="2818" y="1394"/>
              <a:chExt cx="4692" cy="3564"/>
            </a:xfrm>
          </p:grpSpPr>
          <p:sp>
            <p:nvSpPr>
              <p:cNvPr id="30" name="Text Box 3"/>
              <p:cNvSpPr txBox="1">
                <a:spLocks noChangeArrowheads="1"/>
              </p:cNvSpPr>
              <p:nvPr/>
            </p:nvSpPr>
            <p:spPr bwMode="auto">
              <a:xfrm>
                <a:off x="2820" y="1394"/>
                <a:ext cx="36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Bookman Old Style" pitchFamily="18" charset="0"/>
                    <a:cs typeface="Arial" pitchFamily="34" charset="0"/>
                  </a:rPr>
                  <a:t>A</a:t>
                </a:r>
                <a:endPara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endParaRPr>
              </a:p>
            </p:txBody>
          </p:sp>
          <p:sp>
            <p:nvSpPr>
              <p:cNvPr id="31" name="Text Box 4"/>
              <p:cNvSpPr txBox="1">
                <a:spLocks noChangeArrowheads="1"/>
              </p:cNvSpPr>
              <p:nvPr/>
            </p:nvSpPr>
            <p:spPr bwMode="auto">
              <a:xfrm>
                <a:off x="5898" y="4409"/>
                <a:ext cx="36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Bookman Old Style" pitchFamily="18" charset="0"/>
                    <a:cs typeface="Arial" pitchFamily="34" charset="0"/>
                  </a:rPr>
                  <a:t>B</a:t>
                </a:r>
                <a:endParaRPr kumimoji="0" 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endParaRPr>
              </a:p>
            </p:txBody>
          </p:sp>
          <p:sp>
            <p:nvSpPr>
              <p:cNvPr id="32" name="Text Box 5"/>
              <p:cNvSpPr txBox="1">
                <a:spLocks noChangeArrowheads="1"/>
              </p:cNvSpPr>
              <p:nvPr/>
            </p:nvSpPr>
            <p:spPr bwMode="auto">
              <a:xfrm>
                <a:off x="7150" y="4381"/>
                <a:ext cx="36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Bookman Old Style" pitchFamily="18" charset="0"/>
                    <a:cs typeface="Arial" pitchFamily="34" charset="0"/>
                  </a:rPr>
                  <a:t>C</a:t>
                </a:r>
                <a:endParaRPr kumimoji="0" 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endParaRPr>
              </a:p>
            </p:txBody>
          </p:sp>
          <p:sp>
            <p:nvSpPr>
              <p:cNvPr id="33" name="Text Box 6"/>
              <p:cNvSpPr txBox="1">
                <a:spLocks noChangeArrowheads="1"/>
              </p:cNvSpPr>
              <p:nvPr/>
            </p:nvSpPr>
            <p:spPr bwMode="auto">
              <a:xfrm>
                <a:off x="2818" y="4418"/>
                <a:ext cx="36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Bookman Old Style" pitchFamily="18" charset="0"/>
                    <a:cs typeface="Arial" pitchFamily="34" charset="0"/>
                  </a:rPr>
                  <a:t>H</a:t>
                </a:r>
                <a:endPara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itchFamily="18" charset="0"/>
                  <a:cs typeface="Arial" pitchFamily="34" charset="0"/>
                </a:endParaRPr>
              </a:p>
            </p:txBody>
          </p:sp>
          <p:grpSp>
            <p:nvGrpSpPr>
              <p:cNvPr id="34" name="Group 7"/>
              <p:cNvGrpSpPr>
                <a:grpSpLocks/>
              </p:cNvGrpSpPr>
              <p:nvPr/>
            </p:nvGrpSpPr>
            <p:grpSpPr bwMode="auto">
              <a:xfrm>
                <a:off x="3060" y="1979"/>
                <a:ext cx="4320" cy="2670"/>
                <a:chOff x="3060" y="1979"/>
                <a:chExt cx="4320" cy="2670"/>
              </a:xfrm>
            </p:grpSpPr>
            <p:sp>
              <p:nvSpPr>
                <p:cNvPr id="35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234" y="3942"/>
                  <a:ext cx="36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2400" b="1" i="0" u="none" strike="noStrike" cap="none" normalizeH="0" baseline="0" dirty="0" err="1" smtClean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α</a:t>
                  </a:r>
                  <a:endParaRPr kumimoji="0" lang="ru-RU" sz="2400" b="1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6402" y="3929"/>
                  <a:ext cx="36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24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β</a:t>
                  </a:r>
                  <a:endParaRPr kumimoji="0" lang="ru-RU" sz="2400" b="1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Freeform 10"/>
                <p:cNvSpPr>
                  <a:spLocks/>
                </p:cNvSpPr>
                <p:nvPr/>
              </p:nvSpPr>
              <p:spPr bwMode="auto">
                <a:xfrm>
                  <a:off x="6762" y="4157"/>
                  <a:ext cx="516" cy="36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40" y="360"/>
                    </a:cxn>
                    <a:cxn ang="0">
                      <a:pos x="0" y="360"/>
                    </a:cxn>
                  </a:cxnLst>
                  <a:rect l="0" t="0" r="r" b="b"/>
                  <a:pathLst>
                    <a:path w="540" h="420">
                      <a:moveTo>
                        <a:pt x="0" y="0"/>
                      </a:moveTo>
                      <a:cubicBezTo>
                        <a:pt x="270" y="150"/>
                        <a:pt x="540" y="300"/>
                        <a:pt x="540" y="360"/>
                      </a:cubicBezTo>
                      <a:cubicBezTo>
                        <a:pt x="540" y="420"/>
                        <a:pt x="270" y="390"/>
                        <a:pt x="0" y="360"/>
                      </a:cubicBezTo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8" name="Freeform 11"/>
                <p:cNvSpPr>
                  <a:spLocks/>
                </p:cNvSpPr>
                <p:nvPr/>
              </p:nvSpPr>
              <p:spPr bwMode="auto">
                <a:xfrm>
                  <a:off x="5618" y="4101"/>
                  <a:ext cx="442" cy="42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40" y="360"/>
                    </a:cxn>
                    <a:cxn ang="0">
                      <a:pos x="0" y="360"/>
                    </a:cxn>
                  </a:cxnLst>
                  <a:rect l="0" t="0" r="r" b="b"/>
                  <a:pathLst>
                    <a:path w="540" h="420">
                      <a:moveTo>
                        <a:pt x="0" y="0"/>
                      </a:moveTo>
                      <a:cubicBezTo>
                        <a:pt x="270" y="150"/>
                        <a:pt x="540" y="300"/>
                        <a:pt x="540" y="360"/>
                      </a:cubicBezTo>
                      <a:cubicBezTo>
                        <a:pt x="540" y="420"/>
                        <a:pt x="270" y="390"/>
                        <a:pt x="0" y="360"/>
                      </a:cubicBezTo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cxnSp>
              <p:nvCxnSpPr>
                <p:cNvPr id="39" name="AutoShape 12"/>
                <p:cNvCxnSpPr>
                  <a:cxnSpLocks noChangeShapeType="1"/>
                </p:cNvCxnSpPr>
                <p:nvPr/>
              </p:nvCxnSpPr>
              <p:spPr bwMode="auto">
                <a:xfrm>
                  <a:off x="3060" y="1979"/>
                  <a:ext cx="0" cy="2520"/>
                </a:xfrm>
                <a:prstGeom prst="straightConnector1">
                  <a:avLst/>
                </a:prstGeom>
                <a:noFill/>
                <a:ln w="5715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40" name="AutoShape 13"/>
                <p:cNvCxnSpPr>
                  <a:cxnSpLocks noChangeShapeType="1"/>
                </p:cNvCxnSpPr>
                <p:nvPr/>
              </p:nvCxnSpPr>
              <p:spPr bwMode="auto">
                <a:xfrm>
                  <a:off x="3060" y="4499"/>
                  <a:ext cx="4320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41" name="AutoShape 14"/>
                <p:cNvCxnSpPr>
                  <a:cxnSpLocks noChangeShapeType="1"/>
                </p:cNvCxnSpPr>
                <p:nvPr/>
              </p:nvCxnSpPr>
              <p:spPr bwMode="auto">
                <a:xfrm>
                  <a:off x="3060" y="1979"/>
                  <a:ext cx="4320" cy="2520"/>
                </a:xfrm>
                <a:prstGeom prst="straightConnector1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42" name="AutoShape 15"/>
                <p:cNvCxnSpPr>
                  <a:cxnSpLocks noChangeShapeType="1"/>
                </p:cNvCxnSpPr>
                <p:nvPr/>
              </p:nvCxnSpPr>
              <p:spPr bwMode="auto">
                <a:xfrm>
                  <a:off x="3060" y="1979"/>
                  <a:ext cx="3060" cy="2520"/>
                </a:xfrm>
                <a:prstGeom prst="straightConnector1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3" name="Text Box 6"/>
            <p:cNvSpPr txBox="1">
              <a:spLocks noChangeArrowheads="1"/>
            </p:cNvSpPr>
            <p:nvPr/>
          </p:nvSpPr>
          <p:spPr bwMode="auto">
            <a:xfrm>
              <a:off x="4340162" y="3806140"/>
              <a:ext cx="405607" cy="498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Bookman Old Style" pitchFamily="18" charset="0"/>
                  <a:cs typeface="Arial" pitchFamily="34" charset="0"/>
                </a:rPr>
                <a:t>а</a:t>
              </a:r>
            </a:p>
          </p:txBody>
        </p:sp>
        <p:sp>
          <p:nvSpPr>
            <p:cNvPr id="44" name="Дуга 43"/>
            <p:cNvSpPr/>
            <p:nvPr/>
          </p:nvSpPr>
          <p:spPr>
            <a:xfrm rot="7824644">
              <a:off x="3598302" y="2274437"/>
              <a:ext cx="1574560" cy="1849399"/>
            </a:xfrm>
            <a:prstGeom prst="arc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500034" y="836712"/>
            <a:ext cx="3567910" cy="25853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u="sng" dirty="0" smtClean="0">
                <a:latin typeface="Bookman Old Style" pitchFamily="18" charset="0"/>
                <a:cs typeface="Arial" pitchFamily="34" charset="0"/>
              </a:rPr>
              <a:t>Дано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: </a:t>
            </a:r>
          </a:p>
          <a:p>
            <a:pPr indent="363538"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          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B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С = 10м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; </a:t>
            </a:r>
            <a:endParaRPr lang="ru-RU" sz="2300" b="1" dirty="0" smtClean="0">
              <a:latin typeface="Bookman Old Style" pitchFamily="18" charset="0"/>
              <a:cs typeface="Arial" pitchFamily="34" charset="0"/>
            </a:endParaRPr>
          </a:p>
          <a:p>
            <a:pPr indent="1349375" fontAlgn="base">
              <a:spcBef>
                <a:spcPct val="0"/>
              </a:spcBef>
              <a:spcAft>
                <a:spcPct val="0"/>
              </a:spcAft>
            </a:pPr>
            <a:r>
              <a:rPr lang="ar-AE" sz="2300" b="1" dirty="0" smtClean="0">
                <a:latin typeface="Bookman Old Style" pitchFamily="18" charset="0"/>
                <a:cs typeface="Arial" pitchFamily="34" charset="0"/>
              </a:rPr>
              <a:t>ﮮ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H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В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A = </a:t>
            </a:r>
            <a:r>
              <a:rPr lang="ru-RU" sz="2400" b="1" dirty="0" smtClean="0"/>
              <a:t>60</a:t>
            </a:r>
            <a:r>
              <a:rPr lang="ru-RU" sz="2400" b="1" baseline="30000" dirty="0" smtClean="0"/>
              <a:t>0</a:t>
            </a:r>
            <a:r>
              <a:rPr lang="el-GR" sz="2300" b="1" dirty="0" smtClean="0">
                <a:latin typeface="Bookman Old Style" pitchFamily="18" charset="0"/>
                <a:cs typeface="Arial" pitchFamily="34" charset="0"/>
              </a:rPr>
              <a:t>; </a:t>
            </a:r>
            <a:endParaRPr lang="ru-RU" sz="2300" b="1" dirty="0" smtClean="0">
              <a:latin typeface="Bookman Old Style" pitchFamily="18" charset="0"/>
              <a:cs typeface="Arial" pitchFamily="34" charset="0"/>
            </a:endParaRPr>
          </a:p>
          <a:p>
            <a:pPr indent="1349375" fontAlgn="base">
              <a:spcBef>
                <a:spcPct val="0"/>
              </a:spcBef>
              <a:spcAft>
                <a:spcPct val="0"/>
              </a:spcAft>
            </a:pPr>
            <a:r>
              <a:rPr lang="ar-AE" sz="2300" b="1" dirty="0" smtClean="0">
                <a:latin typeface="Bookman Old Style" pitchFamily="18" charset="0"/>
                <a:cs typeface="Arial" pitchFamily="34" charset="0"/>
              </a:rPr>
              <a:t>ﮮ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H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С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A = </a:t>
            </a:r>
            <a:r>
              <a:rPr lang="ru-RU" sz="2400" b="1" dirty="0" smtClean="0"/>
              <a:t>25</a:t>
            </a:r>
            <a:r>
              <a:rPr lang="ru-RU" sz="2400" b="1" baseline="30000" dirty="0" smtClean="0"/>
              <a:t>0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u="sng" dirty="0" smtClean="0">
                <a:latin typeface="Bookman Old Style" pitchFamily="18" charset="0"/>
                <a:cs typeface="Arial" pitchFamily="34" charset="0"/>
              </a:rPr>
              <a:t>Найти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: </a:t>
            </a:r>
          </a:p>
          <a:p>
            <a:pPr indent="1349375" fontAlgn="base">
              <a:spcBef>
                <a:spcPct val="0"/>
              </a:spcBef>
              <a:spcAft>
                <a:spcPct val="0"/>
              </a:spcAft>
            </a:pP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AH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u="sng" dirty="0" smtClean="0">
                <a:latin typeface="Bookman Old Style" pitchFamily="18" charset="0"/>
                <a:cs typeface="Arial" pitchFamily="34" charset="0"/>
              </a:rPr>
              <a:t>Решение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: </a:t>
            </a: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11872" y="116632"/>
            <a:ext cx="9132128" cy="74448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Измерение высоты </a:t>
            </a:r>
            <a:r>
              <a:rPr lang="ru-RU" sz="3600" b="1" dirty="0" smtClean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предмета:</a:t>
            </a:r>
            <a:endParaRPr lang="ru-RU" sz="3600" b="1" dirty="0">
              <a:ln w="19050">
                <a:solidFill>
                  <a:srgbClr val="008000"/>
                </a:solidFill>
              </a:ln>
              <a:solidFill>
                <a:srgbClr val="00B050"/>
              </a:solidFill>
              <a:latin typeface="Georgia" pitchFamily="18" charset="0"/>
            </a:endParaRPr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4330824" y="1915403"/>
            <a:ext cx="457200" cy="7278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42" y="1243010"/>
            <a:ext cx="8229600" cy="2185990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Бродя по берегу озера, вы заметили на ней островок </a:t>
            </a:r>
            <a:r>
              <a:rPr lang="ru-RU" sz="3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желаете определить его расстояние от точки </a:t>
            </a:r>
            <a:r>
              <a:rPr lang="ru-RU" sz="3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берегу. Как вычислить расстояние до острова?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2339752" y="3068960"/>
            <a:ext cx="6804248" cy="3789039"/>
            <a:chOff x="2786050" y="3929066"/>
            <a:chExt cx="4604727" cy="2413279"/>
          </a:xfrm>
        </p:grpSpPr>
        <p:pic>
          <p:nvPicPr>
            <p:cNvPr id="23" name="Рисунок 22" descr="http://phototraveling.ru/wp-content/uploads/2011/10/%D0%9E%D1%81%D1%82%D1%80%D0%BE%D0%B2%D0%BE%D0%BA-%D0%BD%D0%B0-%D0%9E%D0%B7%D0%B5%D1%80%D0%B5-%D0%91%D0%B0%D1%82%D0%B0%D0%BA.jpg"/>
            <p:cNvPicPr/>
            <p:nvPr/>
          </p:nvPicPr>
          <p:blipFill>
            <a:blip r:embed="rId2" cstate="print"/>
            <a:srcRect t="36046" r="4375"/>
            <a:stretch>
              <a:fillRect/>
            </a:stretch>
          </p:blipFill>
          <p:spPr bwMode="auto">
            <a:xfrm>
              <a:off x="2786050" y="3929066"/>
              <a:ext cx="4604727" cy="24132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3500430" y="4286237"/>
              <a:ext cx="2686685" cy="1740839"/>
              <a:chOff x="6819" y="13926"/>
              <a:chExt cx="4231" cy="2741"/>
            </a:xfrm>
          </p:grpSpPr>
          <p:sp>
            <p:nvSpPr>
              <p:cNvPr id="25" name="Oval 20"/>
              <p:cNvSpPr>
                <a:spLocks noChangeArrowheads="1"/>
              </p:cNvSpPr>
              <p:nvPr/>
            </p:nvSpPr>
            <p:spPr bwMode="auto">
              <a:xfrm>
                <a:off x="8979" y="14712"/>
                <a:ext cx="180" cy="180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7F7F7F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26" name="Group 21"/>
              <p:cNvGrpSpPr>
                <a:grpSpLocks/>
              </p:cNvGrpSpPr>
              <p:nvPr/>
            </p:nvGrpSpPr>
            <p:grpSpPr bwMode="auto">
              <a:xfrm>
                <a:off x="6819" y="13926"/>
                <a:ext cx="4231" cy="2741"/>
                <a:chOff x="3780" y="5153"/>
                <a:chExt cx="4231" cy="2741"/>
              </a:xfrm>
            </p:grpSpPr>
            <p:grpSp>
              <p:nvGrpSpPr>
                <p:cNvPr id="27" name="Group 22"/>
                <p:cNvGrpSpPr>
                  <a:grpSpLocks/>
                </p:cNvGrpSpPr>
                <p:nvPr/>
              </p:nvGrpSpPr>
              <p:grpSpPr bwMode="auto">
                <a:xfrm>
                  <a:off x="3780" y="5153"/>
                  <a:ext cx="4231" cy="2741"/>
                  <a:chOff x="3780" y="5153"/>
                  <a:chExt cx="4231" cy="2741"/>
                </a:xfrm>
              </p:grpSpPr>
              <p:sp>
                <p:nvSpPr>
                  <p:cNvPr id="30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79" y="5153"/>
                    <a:ext cx="720" cy="1146"/>
                  </a:xfrm>
                  <a:prstGeom prst="rect">
                    <a:avLst/>
                  </a:prstGeom>
                  <a:noFill/>
                  <a:ln w="12700">
                    <a:solidFill>
                      <a:srgbClr val="00FF00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243F60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  <a:cs typeface="Arial" pitchFamily="34" charset="0"/>
                      </a:rPr>
                      <a:t>С</a:t>
                    </a:r>
                    <a:endParaRPr kumimoji="0" lang="ru-RU" sz="1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itchFamily="18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31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780" y="6516"/>
                    <a:ext cx="720" cy="1146"/>
                    <a:chOff x="4320" y="6659"/>
                    <a:chExt cx="720" cy="1146"/>
                  </a:xfrm>
                </p:grpSpPr>
                <p:sp>
                  <p:nvSpPr>
                    <p:cNvPr id="41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320" y="6659"/>
                      <a:ext cx="720" cy="1146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FF3300"/>
                      </a:solidFill>
                      <a:miter lim="800000"/>
                      <a:headEnd/>
                      <a:tailEnd/>
                    </a:ln>
                    <a:effectLst>
                      <a:outerShdw dist="28398" dir="3806097" algn="ctr" rotWithShape="0">
                        <a:srgbClr val="243F60">
                          <a:alpha val="50000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Bookman Old Style" pitchFamily="18" charset="0"/>
                          <a:cs typeface="Arial" pitchFamily="34" charset="0"/>
                        </a:rPr>
                        <a:t>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42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3" y="7379"/>
                      <a:ext cx="180" cy="18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>
                      <a:outerShdw dist="28398" dir="3806097" algn="ctr" rotWithShape="0">
                        <a:srgbClr val="7F7F7F"/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cxnSp>
                <p:nvCxnSpPr>
                  <p:cNvPr id="32" name="AutoShape 2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225" y="6086"/>
                    <a:ext cx="1724" cy="1167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sp>
                <p:nvSpPr>
                  <p:cNvPr id="33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7" y="6222"/>
                    <a:ext cx="720" cy="114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243F60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Arial" pitchFamily="34" charset="0"/>
                      </a:rPr>
                      <a:t>?</a:t>
                    </a:r>
                    <a:endParaRPr kumimoji="0" lang="ru-RU" sz="1800" b="0" i="0" u="none" strike="noStrike" cap="none" normalizeH="0" baseline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34" name="Group 29"/>
                  <p:cNvGrpSpPr>
                    <a:grpSpLocks/>
                  </p:cNvGrpSpPr>
                  <p:nvPr/>
                </p:nvGrpSpPr>
                <p:grpSpPr bwMode="auto">
                  <a:xfrm>
                    <a:off x="7291" y="6748"/>
                    <a:ext cx="720" cy="1146"/>
                    <a:chOff x="4411" y="6568"/>
                    <a:chExt cx="720" cy="1146"/>
                  </a:xfrm>
                </p:grpSpPr>
                <p:sp>
                  <p:nvSpPr>
                    <p:cNvPr id="39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11" y="6568"/>
                      <a:ext cx="720" cy="1146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FF3300"/>
                      </a:solidFill>
                      <a:miter lim="800000"/>
                      <a:headEnd/>
                      <a:tailEnd/>
                    </a:ln>
                    <a:effectLst>
                      <a:outerShdw dist="28398" dir="3806097" algn="ctr" rotWithShape="0">
                        <a:srgbClr val="243F60">
                          <a:alpha val="50000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Bookman Old Style" pitchFamily="18" charset="0"/>
                          <a:cs typeface="Arial" pitchFamily="34" charset="0"/>
                        </a:rPr>
                        <a:t>B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40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3" y="7379"/>
                      <a:ext cx="180" cy="18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>
                      <a:outerShdw dist="28398" dir="3806097" algn="ctr" rotWithShape="0">
                        <a:srgbClr val="7F7F7F"/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35" name="Freeform 32"/>
                  <p:cNvSpPr>
                    <a:spLocks/>
                  </p:cNvSpPr>
                  <p:nvPr/>
                </p:nvSpPr>
                <p:spPr bwMode="auto">
                  <a:xfrm rot="609141" flipH="1">
                    <a:off x="4281" y="6904"/>
                    <a:ext cx="401" cy="52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40" y="360"/>
                      </a:cxn>
                      <a:cxn ang="0">
                        <a:pos x="0" y="360"/>
                      </a:cxn>
                    </a:cxnLst>
                    <a:rect l="0" t="0" r="r" b="b"/>
                    <a:pathLst>
                      <a:path w="540" h="420">
                        <a:moveTo>
                          <a:pt x="0" y="0"/>
                        </a:moveTo>
                        <a:cubicBezTo>
                          <a:pt x="270" y="150"/>
                          <a:pt x="540" y="300"/>
                          <a:pt x="540" y="360"/>
                        </a:cubicBezTo>
                        <a:cubicBezTo>
                          <a:pt x="540" y="420"/>
                          <a:pt x="270" y="390"/>
                          <a:pt x="0" y="360"/>
                        </a:cubicBezTo>
                      </a:path>
                    </a:pathLst>
                  </a:cu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6" name="Freeform 33"/>
                  <p:cNvSpPr>
                    <a:spLocks/>
                  </p:cNvSpPr>
                  <p:nvPr/>
                </p:nvSpPr>
                <p:spPr bwMode="auto">
                  <a:xfrm>
                    <a:off x="7038" y="7108"/>
                    <a:ext cx="464" cy="56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40" y="360"/>
                      </a:cxn>
                      <a:cxn ang="0">
                        <a:pos x="0" y="360"/>
                      </a:cxn>
                    </a:cxnLst>
                    <a:rect l="0" t="0" r="r" b="b"/>
                    <a:pathLst>
                      <a:path w="540" h="420">
                        <a:moveTo>
                          <a:pt x="0" y="0"/>
                        </a:moveTo>
                        <a:cubicBezTo>
                          <a:pt x="270" y="150"/>
                          <a:pt x="540" y="300"/>
                          <a:pt x="540" y="360"/>
                        </a:cubicBezTo>
                        <a:cubicBezTo>
                          <a:pt x="540" y="420"/>
                          <a:pt x="270" y="390"/>
                          <a:pt x="0" y="360"/>
                        </a:cubicBezTo>
                      </a:path>
                    </a:pathLst>
                  </a:custGeom>
                  <a:solidFill>
                    <a:srgbClr val="92D05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37" name="AutoShape 3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120" y="6086"/>
                    <a:ext cx="1406" cy="1492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" name="AutoShape 3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243" y="7379"/>
                    <a:ext cx="3240" cy="283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2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629" y="6903"/>
                  <a:ext cx="36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2400" b="1" i="0" u="none" strike="noStrike" cap="none" normalizeH="0" baseline="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α</a:t>
                  </a:r>
                  <a:endParaRPr kumimoji="0" lang="ru-RU" sz="2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6756" y="7097"/>
                  <a:ext cx="360" cy="6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2400" b="1" i="0" u="none" strike="noStrike" cap="none" normalizeH="0" baseline="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β</a:t>
                  </a:r>
                  <a:endParaRPr kumimoji="0" lang="ru-RU" sz="2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43" name="Подзаголовок 2"/>
          <p:cNvSpPr txBox="1">
            <a:spLocks/>
          </p:cNvSpPr>
          <p:nvPr/>
        </p:nvSpPr>
        <p:spPr>
          <a:xfrm>
            <a:off x="11872" y="116632"/>
            <a:ext cx="9132128" cy="124854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Измерение расстояния до недоступной </a:t>
            </a:r>
            <a:r>
              <a:rPr lang="ru-RU" sz="3600" b="1" dirty="0" smtClean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точки: </a:t>
            </a:r>
            <a:endParaRPr lang="ru-RU" sz="3600" b="1" dirty="0">
              <a:ln w="19050">
                <a:solidFill>
                  <a:srgbClr val="008000"/>
                </a:solidFill>
              </a:ln>
              <a:solidFill>
                <a:srgbClr val="00B05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3779912" y="1113106"/>
            <a:ext cx="5387976" cy="3324006"/>
            <a:chOff x="1926903" y="2071678"/>
            <a:chExt cx="5387976" cy="3324006"/>
          </a:xfrm>
        </p:grpSpPr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1926903" y="2071678"/>
              <a:ext cx="5387976" cy="3324006"/>
              <a:chOff x="6625" y="14173"/>
              <a:chExt cx="4835" cy="3083"/>
            </a:xfrm>
          </p:grpSpPr>
          <p:sp>
            <p:nvSpPr>
              <p:cNvPr id="37" name="Oval 20"/>
              <p:cNvSpPr>
                <a:spLocks noChangeArrowheads="1"/>
              </p:cNvSpPr>
              <p:nvPr/>
            </p:nvSpPr>
            <p:spPr bwMode="auto">
              <a:xfrm>
                <a:off x="8979" y="14712"/>
                <a:ext cx="180" cy="180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7F7F7F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38" name="Group 21"/>
              <p:cNvGrpSpPr>
                <a:grpSpLocks/>
              </p:cNvGrpSpPr>
              <p:nvPr/>
            </p:nvGrpSpPr>
            <p:grpSpPr bwMode="auto">
              <a:xfrm>
                <a:off x="6625" y="14173"/>
                <a:ext cx="4835" cy="3083"/>
                <a:chOff x="3586" y="5400"/>
                <a:chExt cx="4835" cy="3083"/>
              </a:xfrm>
            </p:grpSpPr>
            <p:grpSp>
              <p:nvGrpSpPr>
                <p:cNvPr id="39" name="Group 22"/>
                <p:cNvGrpSpPr>
                  <a:grpSpLocks/>
                </p:cNvGrpSpPr>
                <p:nvPr/>
              </p:nvGrpSpPr>
              <p:grpSpPr bwMode="auto">
                <a:xfrm>
                  <a:off x="3586" y="5400"/>
                  <a:ext cx="4835" cy="3083"/>
                  <a:chOff x="3586" y="5400"/>
                  <a:chExt cx="4835" cy="3083"/>
                </a:xfrm>
              </p:grpSpPr>
              <p:sp>
                <p:nvSpPr>
                  <p:cNvPr id="47" name="Freeform 32"/>
                  <p:cNvSpPr>
                    <a:spLocks/>
                  </p:cNvSpPr>
                  <p:nvPr/>
                </p:nvSpPr>
                <p:spPr bwMode="auto">
                  <a:xfrm rot="609141" flipH="1">
                    <a:off x="4281" y="6904"/>
                    <a:ext cx="401" cy="52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40" y="360"/>
                      </a:cxn>
                      <a:cxn ang="0">
                        <a:pos x="0" y="360"/>
                      </a:cxn>
                    </a:cxnLst>
                    <a:rect l="0" t="0" r="r" b="b"/>
                    <a:pathLst>
                      <a:path w="540" h="420">
                        <a:moveTo>
                          <a:pt x="0" y="0"/>
                        </a:moveTo>
                        <a:cubicBezTo>
                          <a:pt x="270" y="150"/>
                          <a:pt x="540" y="300"/>
                          <a:pt x="540" y="360"/>
                        </a:cubicBezTo>
                        <a:cubicBezTo>
                          <a:pt x="540" y="420"/>
                          <a:pt x="270" y="390"/>
                          <a:pt x="0" y="360"/>
                        </a:cubicBezTo>
                      </a:path>
                    </a:pathLst>
                  </a:cu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2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70" y="5400"/>
                    <a:ext cx="720" cy="114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243F60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sz="36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Bookman Old Style" pitchFamily="18" charset="0"/>
                        <a:cs typeface="Arial" pitchFamily="34" charset="0"/>
                      </a:rPr>
                      <a:t>С</a:t>
                    </a:r>
                    <a:endParaRPr kumimoji="0" lang="ru-RU" sz="3600" b="0" i="0" u="none" strike="noStrike" cap="none" normalizeH="0" baseline="0" dirty="0" smtClean="0">
                      <a:ln>
                        <a:noFill/>
                      </a:ln>
                      <a:effectLst/>
                      <a:latin typeface="Bookman Old Style" pitchFamily="18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43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586" y="6987"/>
                    <a:ext cx="720" cy="1146"/>
                    <a:chOff x="4126" y="7130"/>
                    <a:chExt cx="720" cy="1146"/>
                  </a:xfrm>
                </p:grpSpPr>
                <p:sp>
                  <p:nvSpPr>
                    <p:cNvPr id="53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26" y="7130"/>
                      <a:ext cx="720" cy="1146"/>
                    </a:xfrm>
                    <a:prstGeom prst="rect">
                      <a:avLst/>
                    </a:prstGeom>
                    <a:noFill/>
                    <a:ln w="12700">
                      <a:noFill/>
                      <a:miter lim="800000"/>
                      <a:headEnd/>
                      <a:tailEnd/>
                    </a:ln>
                    <a:effectLst>
                      <a:outerShdw dist="28398" dir="3806097" algn="ctr" rotWithShape="0">
                        <a:srgbClr val="243F60">
                          <a:alpha val="50000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Bookman Old Style" pitchFamily="18" charset="0"/>
                          <a:cs typeface="Arial" pitchFamily="34" charset="0"/>
                        </a:rPr>
                        <a:t>А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Bookman Old Style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54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3" y="7379"/>
                      <a:ext cx="180" cy="18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>
                      <a:outerShdw dist="28398" dir="3806097" algn="ctr" rotWithShape="0">
                        <a:srgbClr val="7F7F7F"/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cxnSp>
                <p:nvCxnSpPr>
                  <p:cNvPr id="44" name="AutoShape 2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225" y="6086"/>
                    <a:ext cx="1724" cy="1167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  <p:grpSp>
                <p:nvGrpSpPr>
                  <p:cNvPr id="46" name="Group 29"/>
                  <p:cNvGrpSpPr>
                    <a:grpSpLocks/>
                  </p:cNvGrpSpPr>
                  <p:nvPr/>
                </p:nvGrpSpPr>
                <p:grpSpPr bwMode="auto">
                  <a:xfrm>
                    <a:off x="7483" y="7337"/>
                    <a:ext cx="938" cy="1146"/>
                    <a:chOff x="4603" y="7157"/>
                    <a:chExt cx="938" cy="1146"/>
                  </a:xfrm>
                </p:grpSpPr>
                <p:sp>
                  <p:nvSpPr>
                    <p:cNvPr id="51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21" y="7157"/>
                      <a:ext cx="720" cy="1146"/>
                    </a:xfrm>
                    <a:prstGeom prst="rect">
                      <a:avLst/>
                    </a:prstGeom>
                    <a:noFill/>
                    <a:ln w="12700">
                      <a:noFill/>
                      <a:miter lim="800000"/>
                      <a:headEnd/>
                      <a:tailEnd/>
                    </a:ln>
                    <a:effectLst>
                      <a:outerShdw dist="28398" dir="3806097" algn="ctr" rotWithShape="0">
                        <a:srgbClr val="243F60">
                          <a:alpha val="50000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Bookman Old Style" pitchFamily="18" charset="0"/>
                          <a:cs typeface="Arial" pitchFamily="34" charset="0"/>
                        </a:rPr>
                        <a:t>B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Bookman Old Style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52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3" y="7379"/>
                      <a:ext cx="180" cy="18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>
                      <a:outerShdw dist="28398" dir="3806097" algn="ctr" rotWithShape="0">
                        <a:srgbClr val="7F7F7F"/>
                      </a:outerShdw>
                    </a:effec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48" name="Freeform 33"/>
                  <p:cNvSpPr>
                    <a:spLocks/>
                  </p:cNvSpPr>
                  <p:nvPr/>
                </p:nvSpPr>
                <p:spPr bwMode="auto">
                  <a:xfrm>
                    <a:off x="7038" y="7108"/>
                    <a:ext cx="464" cy="56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40" y="360"/>
                      </a:cxn>
                      <a:cxn ang="0">
                        <a:pos x="0" y="360"/>
                      </a:cxn>
                    </a:cxnLst>
                    <a:rect l="0" t="0" r="r" b="b"/>
                    <a:pathLst>
                      <a:path w="540" h="420">
                        <a:moveTo>
                          <a:pt x="0" y="0"/>
                        </a:moveTo>
                        <a:cubicBezTo>
                          <a:pt x="270" y="150"/>
                          <a:pt x="540" y="300"/>
                          <a:pt x="540" y="360"/>
                        </a:cubicBezTo>
                        <a:cubicBezTo>
                          <a:pt x="540" y="420"/>
                          <a:pt x="270" y="390"/>
                          <a:pt x="0" y="360"/>
                        </a:cubicBezTo>
                      </a:path>
                    </a:pathLst>
                  </a:custGeom>
                  <a:solidFill>
                    <a:srgbClr val="92D05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49" name="AutoShape 3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120" y="6086"/>
                    <a:ext cx="1406" cy="1492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0" name="AutoShape 3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243" y="7379"/>
                    <a:ext cx="3240" cy="283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4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651" y="6855"/>
                  <a:ext cx="36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3200" b="1" i="0" u="none" strike="noStrike" cap="none" normalizeH="0" baseline="0" dirty="0" err="1" smtClean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α</a:t>
                  </a:r>
                  <a:endParaRPr kumimoji="0" lang="ru-RU" sz="3200" b="1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6670" y="7011"/>
                  <a:ext cx="360" cy="6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3200" b="1" i="0" u="none" strike="noStrike" cap="none" normalizeH="0" baseline="0" dirty="0" err="1" smtClean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β</a:t>
                  </a:r>
                  <a:endParaRPr kumimoji="0" lang="ru-RU" sz="3200" b="1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4159151" y="4188743"/>
              <a:ext cx="405607" cy="498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Bookman Old Style" pitchFamily="18" charset="0"/>
                  <a:cs typeface="Arial" pitchFamily="34" charset="0"/>
                </a:rPr>
                <a:t>с</a:t>
              </a:r>
            </a:p>
          </p:txBody>
        </p:sp>
        <p:sp>
          <p:nvSpPr>
            <p:cNvPr id="23" name="Text Box 28"/>
            <p:cNvSpPr txBox="1">
              <a:spLocks noChangeArrowheads="1"/>
            </p:cNvSpPr>
            <p:nvPr/>
          </p:nvSpPr>
          <p:spPr bwMode="auto">
            <a:xfrm>
              <a:off x="3357554" y="2928934"/>
              <a:ext cx="457200" cy="7278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?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493764" y="1213947"/>
            <a:ext cx="3286148" cy="260071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u="sng" dirty="0" smtClean="0">
                <a:latin typeface="Bookman Old Style" pitchFamily="18" charset="0"/>
                <a:cs typeface="Arial" pitchFamily="34" charset="0"/>
              </a:rPr>
              <a:t>Дано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: </a:t>
            </a:r>
          </a:p>
          <a:p>
            <a:pPr indent="1349375"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AB = 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50м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; </a:t>
            </a:r>
            <a:endParaRPr lang="ru-RU" sz="2300" b="1" dirty="0" smtClean="0">
              <a:latin typeface="Bookman Old Style" pitchFamily="18" charset="0"/>
              <a:cs typeface="Arial" pitchFamily="34" charset="0"/>
            </a:endParaRPr>
          </a:p>
          <a:p>
            <a:pPr indent="1349375" fontAlgn="base">
              <a:spcBef>
                <a:spcPct val="0"/>
              </a:spcBef>
              <a:spcAft>
                <a:spcPct val="0"/>
              </a:spcAft>
            </a:pPr>
            <a:r>
              <a:rPr lang="ar-AE" sz="2300" b="1" dirty="0" smtClean="0">
                <a:latin typeface="Bookman Old Style" pitchFamily="18" charset="0"/>
                <a:cs typeface="Arial" pitchFamily="34" charset="0"/>
              </a:rPr>
              <a:t>ﮮ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A =</a:t>
            </a:r>
            <a:r>
              <a:rPr lang="ru-RU" sz="2400" b="1" dirty="0" smtClean="0"/>
              <a:t>55</a:t>
            </a:r>
            <a:r>
              <a:rPr lang="ru-RU" sz="2400" b="1" baseline="30000" dirty="0" smtClean="0"/>
              <a:t>0</a:t>
            </a:r>
            <a:r>
              <a:rPr lang="el-GR" sz="2300" b="1" dirty="0" smtClean="0">
                <a:latin typeface="Bookman Old Style" pitchFamily="18" charset="0"/>
                <a:cs typeface="Arial" pitchFamily="34" charset="0"/>
              </a:rPr>
              <a:t>; </a:t>
            </a:r>
            <a:endParaRPr lang="ru-RU" sz="2300" b="1" dirty="0" smtClean="0">
              <a:latin typeface="Bookman Old Style" pitchFamily="18" charset="0"/>
              <a:cs typeface="Arial" pitchFamily="34" charset="0"/>
            </a:endParaRPr>
          </a:p>
          <a:p>
            <a:pPr indent="1349375" fontAlgn="base">
              <a:spcBef>
                <a:spcPct val="0"/>
              </a:spcBef>
              <a:spcAft>
                <a:spcPct val="0"/>
              </a:spcAft>
            </a:pPr>
            <a:r>
              <a:rPr lang="ar-AE" sz="2300" b="1" dirty="0" smtClean="0">
                <a:latin typeface="Bookman Old Style" pitchFamily="18" charset="0"/>
                <a:cs typeface="Arial" pitchFamily="34" charset="0"/>
              </a:rPr>
              <a:t>ﮮ</a:t>
            </a: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B = </a:t>
            </a:r>
            <a:r>
              <a:rPr lang="ru-RU" sz="2400" b="1" dirty="0" smtClean="0"/>
              <a:t>30</a:t>
            </a:r>
            <a:r>
              <a:rPr lang="ru-RU" sz="2400" b="1" baseline="30000" dirty="0" smtClean="0"/>
              <a:t>0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u="sng" dirty="0" smtClean="0">
                <a:latin typeface="Bookman Old Style" pitchFamily="18" charset="0"/>
                <a:cs typeface="Arial" pitchFamily="34" charset="0"/>
              </a:rPr>
              <a:t>Найти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: </a:t>
            </a:r>
          </a:p>
          <a:p>
            <a:pPr indent="1349375" fontAlgn="base">
              <a:spcBef>
                <a:spcPct val="0"/>
              </a:spcBef>
              <a:spcAft>
                <a:spcPct val="0"/>
              </a:spcAft>
            </a:pPr>
            <a:r>
              <a:rPr lang="en-US" sz="2300" b="1" dirty="0" smtClean="0">
                <a:latin typeface="Bookman Old Style" pitchFamily="18" charset="0"/>
                <a:cs typeface="Arial" pitchFamily="34" charset="0"/>
              </a:rPr>
              <a:t>A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С</a:t>
            </a:r>
            <a:endParaRPr lang="en-US" sz="2300" b="1" dirty="0" smtClean="0">
              <a:latin typeface="Bookman Old Style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u="sng" dirty="0" smtClean="0">
                <a:latin typeface="Bookman Old Style" pitchFamily="18" charset="0"/>
                <a:cs typeface="Arial" pitchFamily="34" charset="0"/>
              </a:rPr>
              <a:t>Решение</a:t>
            </a:r>
            <a:r>
              <a:rPr lang="ru-RU" sz="2300" b="1" dirty="0" smtClean="0">
                <a:latin typeface="Bookman Old Style" pitchFamily="18" charset="0"/>
                <a:cs typeface="Arial" pitchFamily="34" charset="0"/>
              </a:rPr>
              <a:t>: 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11872" y="116632"/>
            <a:ext cx="9132128" cy="124854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Измерение расстояния до недоступной </a:t>
            </a:r>
            <a:r>
              <a:rPr lang="ru-RU" sz="3600" b="1" dirty="0" smtClean="0">
                <a:ln w="19050">
                  <a:solidFill>
                    <a:srgbClr val="008000"/>
                  </a:solidFill>
                </a:ln>
                <a:solidFill>
                  <a:srgbClr val="00B050"/>
                </a:solidFill>
                <a:latin typeface="Georgia" pitchFamily="18" charset="0"/>
              </a:rPr>
              <a:t>точки:</a:t>
            </a:r>
            <a:endParaRPr lang="ru-RU" sz="3600" b="1" dirty="0">
              <a:ln w="19050">
                <a:solidFill>
                  <a:srgbClr val="008000"/>
                </a:solidFill>
              </a:ln>
              <a:solidFill>
                <a:srgbClr val="00B05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6768" y="476672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ru-RU" sz="6000" b="1" dirty="0">
              <a:ln w="28575" cmpd="sng">
                <a:solidFill>
                  <a:srgbClr val="0070C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2096" y="3781489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000" b="1" dirty="0" smtClean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rgbClr val="0000FF"/>
                </a:solidFill>
              </a:rPr>
              <a:t>СПАСИБО </a:t>
            </a:r>
          </a:p>
          <a:p>
            <a:pPr algn="ctr"/>
            <a:r>
              <a:rPr lang="ru-RU" sz="6000" b="1" dirty="0" smtClean="0">
                <a:ln w="28575" cmpd="sng">
                  <a:solidFill>
                    <a:srgbClr val="0070C0"/>
                  </a:solidFill>
                  <a:prstDash val="solid"/>
                </a:ln>
                <a:solidFill>
                  <a:srgbClr val="0000FF"/>
                </a:solidFill>
              </a:rPr>
              <a:t>ЗА УРОК!!!</a:t>
            </a:r>
            <a:endParaRPr lang="ru-RU" sz="6000" b="1" dirty="0">
              <a:ln w="28575" cmpd="sng">
                <a:solidFill>
                  <a:srgbClr val="0070C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614744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1722</TotalTime>
  <Words>285</Words>
  <Application>Microsoft Office PowerPoint</Application>
  <PresentationFormat>Экран (4:3)</PresentationFormat>
  <Paragraphs>67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Аспект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«Измерительные работы на местности»</dc:title>
  <dc:creator>Бикбулатов</dc:creator>
  <cp:lastModifiedBy>Муршида Ахметовна</cp:lastModifiedBy>
  <cp:revision>90</cp:revision>
  <dcterms:created xsi:type="dcterms:W3CDTF">2012-01-18T02:52:04Z</dcterms:created>
  <dcterms:modified xsi:type="dcterms:W3CDTF">2016-09-20T07:14:56Z</dcterms:modified>
</cp:coreProperties>
</file>